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7" r:id="rId6"/>
    <p:sldId id="260" r:id="rId7"/>
    <p:sldId id="264" r:id="rId8"/>
    <p:sldId id="263" r:id="rId9"/>
    <p:sldId id="265" r:id="rId10"/>
    <p:sldId id="261" r:id="rId11"/>
    <p:sldId id="268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2C374-A8A6-4466-A26B-195C800C55F6}" v="18" dt="2024-04-24T13:17:08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71BB5-6325-24E6-ECCA-9CF79B3B7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2CE131-7665-6504-82EC-76FA0925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D720B7-87B8-8764-86F5-C264ACFF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647083-3166-C876-8A6F-ADA4E779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FD61E1-D70D-A524-6BFC-0ADEB9370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782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B683-E908-9F26-7F13-F948A8A4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DA3783D-72F3-6564-FA8F-442A7FF94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E8DD43-ED56-CD4B-5406-5A312699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0B94DD-0CD3-F838-1A41-71DC9E86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BE97FF-784B-EDAF-8F7E-0D2A762A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953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61225D-5A23-D649-3B33-1469DBE14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B6F16C3-6812-BFA0-C5E9-C50C0849C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098D07-F79B-B7E5-31BB-44FBEDEA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5C31C3-6AD3-D3F7-9CCD-00A2114B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B6EC3D-6CF3-F4CA-F1BF-148DD4B3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046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DABAE-84E9-A3FE-D0D3-D3D21AAEC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D9507C-5FE6-9ECE-18BD-154D34042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0470B6-82D1-99AD-FC71-CAA6641F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9212E8-00A1-B37C-63E3-37571B1D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C15B59-687D-C19C-4DE7-661E5A95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036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449CE8-DDD5-8FBE-7879-5CE86B1D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82E5C5-5E81-EF35-1D72-3566C7478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01544D-EFDB-E415-B958-12AAD191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345974-33D0-6ED8-1B5F-A490C172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780577-24A6-24E1-5B2B-1E604273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344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88AFB-FC4E-F83A-DC76-BDE62A81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A17DFA-0738-A37E-202A-E6DF25F1F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05D5450-3B31-30C8-F3E5-7C66CAFA0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C99644-810F-E93C-5FC1-CF51846F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DE5A1-F889-D861-4DBE-4640CB3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7111DC-B2C7-2797-2385-787DE0D3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833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B0BBF-B282-3B03-234C-4D7A9B5C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2356383-4B13-DB42-BCA9-85C8B73EF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D478F8-9FCE-9435-204D-AC58D4C7A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111FFD0-57BF-76EC-458A-7B6786A46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6636825-E68A-1A1F-6CDE-269ABB65C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0520848-438E-BFF6-3B1A-5ABE627E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0E2CC0-3A22-C16F-1065-3A9F5B00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8B442EA-9265-A22A-99A4-FE97846B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0197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D9FF19-03E9-5652-ECC2-25E607BFE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5CEBCF6-0FF1-CC06-5B41-4B6AFFCC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8F8BC4-1073-35EF-A009-7162F363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75491D8-DA2A-F0FC-9F22-8E74CE002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35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CE60191-96FB-8511-705E-66B22E90C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C5FB15A-13AD-24EE-1CAB-AA18DBBF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D8FA25-EBE2-84B7-3E39-8A66AF9A1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532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56CDF-7E2E-9151-61CB-15C3FFA67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B0DB11-B08D-CFA7-14DC-16AC595D8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D5657D9-46E0-02B4-C1AD-F4A833C1C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F48DE8-63E3-37FA-2F1B-D35322E1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33B47D-93BB-452B-BC2E-EAC1B88C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B9D1C4-DB73-EF70-C19F-4B36CD7F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675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34A80-4339-1A2F-255A-ED926E3B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E5B7878-06E2-ECE1-96DE-FC8332B59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E88F87-8337-BF8B-33B5-C714D78C0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C69597-FB79-DF37-A8C3-E9E5AC03C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D08FB3F-8618-15C3-C724-8DDC3E6C3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D3215D1-BE33-F1EA-64B3-2592B7058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888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C47E2BA-A52A-0103-1E49-374BF809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B3A80A-2EAE-3A27-7625-E03DEBCA8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92D0A9-DEF5-A486-1FE2-57BBA87C2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07B9FE-BDD8-4891-A55A-BFCAAEE183BB}" type="datetimeFigureOut">
              <a:rPr lang="nl-BE" smtClean="0"/>
              <a:t>28/05/2024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EEB995-327F-9B7C-68D5-238A3B7FC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2C27D1-D339-0790-4ADB-5FD08D9D6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5D967A-2104-41D1-B9F7-34438CC7216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625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aphics, grafische vormgeving, Lettertype, tekst&#10;&#10;Automatisch gegenereerde beschrijving">
            <a:extLst>
              <a:ext uri="{FF2B5EF4-FFF2-40B4-BE49-F238E27FC236}">
                <a16:creationId xmlns:a16="http://schemas.microsoft.com/office/drawing/2014/main" id="{1EB909E0-9819-647A-4974-913C4DE5D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34" y="2603351"/>
            <a:ext cx="11088301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3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E7D4F135-EDA4-370D-E9E5-3BA0B7EA8CAC}"/>
              </a:ext>
            </a:extLst>
          </p:cNvPr>
          <p:cNvSpPr txBox="1"/>
          <p:nvPr/>
        </p:nvSpPr>
        <p:spPr>
          <a:xfrm>
            <a:off x="817581" y="189235"/>
            <a:ext cx="1085446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800" b="1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Bijhorende w</a:t>
            </a:r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ijzigingen juridisch reglement :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aan art. 19 alinea 1 toevoegen : en voor alle vorderingen zoals bedoeld in artikel 23, §1, alinea 2.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aan art. 23, §1 tweede alinea toevoegen : Elke vordering zoals omschreven in artikel 6.3.8. van het Administratief reglement Volley Vlaanderen vzw is eveneens een administratieve vordering.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aan art. 27 onderaan toevoegen : Er geldt eveneens geen termijn voor alle vorderingen zoals bedoeld in artikel 23, §1, alinea 2. Deze vorderingen moeten ingediend worden vóór 15 december van het lopende volleybalseizoen.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9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aphics, grafische vormgeving, Lettertype, tekst&#10;&#10;Automatisch gegenereerde beschrijving">
            <a:extLst>
              <a:ext uri="{FF2B5EF4-FFF2-40B4-BE49-F238E27FC236}">
                <a16:creationId xmlns:a16="http://schemas.microsoft.com/office/drawing/2014/main" id="{DF62F7BB-82D8-464E-C1B5-0B9669A953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02" y="2614108"/>
            <a:ext cx="11015834" cy="163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3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A9EB218-7A71-BC44-5719-5E68643AAAFD}"/>
              </a:ext>
            </a:extLst>
          </p:cNvPr>
          <p:cNvSpPr txBox="1"/>
          <p:nvPr/>
        </p:nvSpPr>
        <p:spPr>
          <a:xfrm>
            <a:off x="2400748" y="1305341"/>
            <a:ext cx="7390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5400" b="1" dirty="0">
                <a:latin typeface="Arial" panose="020B0604020202020204" pitchFamily="34" charset="0"/>
                <a:cs typeface="Arial" panose="020B0604020202020204" pitchFamily="34" charset="0"/>
              </a:rPr>
              <a:t>Voorstel aanpassing in</a:t>
            </a:r>
          </a:p>
          <a:p>
            <a:pPr algn="ctr"/>
            <a:r>
              <a:rPr lang="nl-BE" sz="5400" b="1" dirty="0">
                <a:latin typeface="Arial" panose="020B0604020202020204" pitchFamily="34" charset="0"/>
                <a:cs typeface="Arial" panose="020B0604020202020204" pitchFamily="34" charset="0"/>
              </a:rPr>
              <a:t> Administratief Reglement</a:t>
            </a:r>
          </a:p>
          <a:p>
            <a:pPr algn="ctr"/>
            <a:r>
              <a:rPr lang="nl-BE" sz="5400" b="1" dirty="0">
                <a:latin typeface="Arial" panose="020B0604020202020204" pitchFamily="34" charset="0"/>
                <a:cs typeface="Arial" panose="020B0604020202020204" pitchFamily="34" charset="0"/>
              </a:rPr>
              <a:t> Volley Vlaanderen</a:t>
            </a:r>
          </a:p>
        </p:txBody>
      </p:sp>
    </p:spTree>
    <p:extLst>
      <p:ext uri="{BB962C8B-B14F-4D97-AF65-F5344CB8AC3E}">
        <p14:creationId xmlns:p14="http://schemas.microsoft.com/office/powerpoint/2010/main" val="333854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21520B8-1842-2E3B-15D6-3DB081E58987}"/>
              </a:ext>
            </a:extLst>
          </p:cNvPr>
          <p:cNvSpPr txBox="1"/>
          <p:nvPr/>
        </p:nvSpPr>
        <p:spPr>
          <a:xfrm>
            <a:off x="1188720" y="1659285"/>
            <a:ext cx="98145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AANLEIDING TOT VOORSTEL AANPASSING :</a:t>
            </a:r>
          </a:p>
          <a:p>
            <a:endParaRPr lang="nl-BE" sz="2800" b="1" dirty="0"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endParaRPr lang="nl-BE" sz="2800" b="1" dirty="0"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r>
              <a:rPr lang="nl-BE" sz="2800" b="1" dirty="0"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Voor aanvang van het voorbije seizoen werden er verschillende dossiers aanhangig gemaakt naar aanleiding van de situatie waarin spelers zich bevonden.</a:t>
            </a:r>
          </a:p>
          <a:p>
            <a:endParaRPr lang="nl-BE" sz="2800" b="1" dirty="0"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nl-BE" sz="2800" b="1" dirty="0"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9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CD7514F9-2877-9D78-6205-E3CF5722C839}"/>
              </a:ext>
            </a:extLst>
          </p:cNvPr>
          <p:cNvSpPr txBox="1"/>
          <p:nvPr/>
        </p:nvSpPr>
        <p:spPr>
          <a:xfrm>
            <a:off x="873162" y="1443841"/>
            <a:ext cx="104456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Oorzaak van het ontstaan van deze situaties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Onduidelijke communicatie tussen club en speler over ploegindeling voor het volgende seizoen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Wijzigingen in de club waardoor eerder gemaakte afspraken niet kunnen waar gemaakt worden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nl-BE" sz="2800" b="1" dirty="0">
              <a:solidFill>
                <a:prstClr val="black"/>
              </a:solidFill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Wijzigingen in de persoonlijke situatie van de speler</a:t>
            </a:r>
          </a:p>
        </p:txBody>
      </p:sp>
    </p:spTree>
    <p:extLst>
      <p:ext uri="{BB962C8B-B14F-4D97-AF65-F5344CB8AC3E}">
        <p14:creationId xmlns:p14="http://schemas.microsoft.com/office/powerpoint/2010/main" val="218264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01E8A75-97BA-4096-2170-4EFB8CCAA426}"/>
              </a:ext>
            </a:extLst>
          </p:cNvPr>
          <p:cNvSpPr txBox="1"/>
          <p:nvPr/>
        </p:nvSpPr>
        <p:spPr>
          <a:xfrm>
            <a:off x="1239819" y="792638"/>
            <a:ext cx="865721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Als deze situaties ontstaan na de periode waarin de vrijheidsaanvragen moeten ingediend worden </a:t>
            </a:r>
          </a:p>
          <a:p>
            <a:pPr algn="ctr"/>
            <a:r>
              <a:rPr lang="nl-BE" sz="2800" b="1" dirty="0">
                <a:solidFill>
                  <a:prstClr val="black"/>
                </a:solidFill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( tussen 1 maart en 15 april )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 </a:t>
            </a:r>
          </a:p>
          <a:p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blijven er nog twee mogelijkheden:</a:t>
            </a:r>
          </a:p>
          <a:p>
            <a:endParaRPr lang="nl-BE" sz="2800" b="1" dirty="0">
              <a:solidFill>
                <a:prstClr val="black"/>
              </a:solidFill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Spelers op de schrappingslijst zetten</a:t>
            </a:r>
          </a:p>
          <a:p>
            <a:pPr marL="457200" indent="-457200">
              <a:buFontTx/>
              <a:buChar char="-"/>
            </a:pPr>
            <a:endParaRPr lang="nl-BE" sz="2800" b="1" dirty="0">
              <a:solidFill>
                <a:prstClr val="black"/>
              </a:solidFill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Een overgang in onderlinge toestemming </a:t>
            </a:r>
          </a:p>
          <a:p>
            <a:pPr lvl="2"/>
            <a:r>
              <a:rPr lang="nl-BE" sz="2800" b="1" dirty="0">
                <a:solidFill>
                  <a:prstClr val="black"/>
                </a:solidFill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( een transfer )</a:t>
            </a:r>
          </a:p>
          <a:p>
            <a:pPr lvl="2"/>
            <a:endParaRPr lang="nl-BE" sz="2800" b="1" dirty="0">
              <a:solidFill>
                <a:prstClr val="black"/>
              </a:solidFill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lvl="2"/>
            <a:endParaRPr lang="nl-BE" sz="2800" b="1" dirty="0">
              <a:solidFill>
                <a:prstClr val="black"/>
              </a:solidFill>
              <a:latin typeface="Arial" panose="020B0604020202020204" pitchFamily="34" charset="0"/>
              <a:ea typeface="ADLaM Display" panose="020F0502020204030204" pitchFamily="2" charset="0"/>
              <a:cs typeface="Arial" panose="020B0604020202020204" pitchFamily="34" charset="0"/>
            </a:endParaRPr>
          </a:p>
          <a:p>
            <a:pPr marL="85725" lvl="2"/>
            <a:r>
              <a:rPr lang="nl-BE" sz="2800" b="1" dirty="0">
                <a:solidFill>
                  <a:prstClr val="black"/>
                </a:solidFill>
                <a:latin typeface="Arial" panose="020B0604020202020204" pitchFamily="34" charset="0"/>
                <a:ea typeface="ADLaM Display" panose="020F0502020204030204" pitchFamily="2" charset="0"/>
                <a:cs typeface="Arial" panose="020B0604020202020204" pitchFamily="34" charset="0"/>
              </a:rPr>
              <a:t>In beide gevallen moet er een akkoord zijn tussen club en speler en dit lukt niet altijd.</a:t>
            </a:r>
          </a:p>
        </p:txBody>
      </p:sp>
    </p:spTree>
    <p:extLst>
      <p:ext uri="{BB962C8B-B14F-4D97-AF65-F5344CB8AC3E}">
        <p14:creationId xmlns:p14="http://schemas.microsoft.com/office/powerpoint/2010/main" val="3442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ED02C26D-5E79-519C-81F1-F4E14FD7946C}"/>
              </a:ext>
            </a:extLst>
          </p:cNvPr>
          <p:cNvSpPr txBox="1"/>
          <p:nvPr/>
        </p:nvSpPr>
        <p:spPr>
          <a:xfrm>
            <a:off x="1238922" y="735955"/>
            <a:ext cx="97141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VOORSTEL :</a:t>
            </a:r>
          </a:p>
          <a:p>
            <a:endParaRPr lang="nl-BE" sz="2800" b="1" dirty="0">
              <a:solidFill>
                <a:srgbClr val="000000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Nieuw punt 8. toevoegen aan artikel 6.3 van het Administratief reglement Volley Vlaanderen :</a:t>
            </a:r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nl-BE" sz="2800" b="1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8. Indien de transfer van een speler (jeugd of senior) door de afstanddoende vereniging geweigerd wordt, kan deze speler </a:t>
            </a:r>
            <a:r>
              <a:rPr lang="nl-BE" sz="2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vóór 15 december </a:t>
            </a:r>
            <a:r>
              <a:rPr lang="nl-BE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van het lopende volleybalseizoen een administratieve vordering indienen conform het juridisch reglement Volley Vlaanderen vzw.</a:t>
            </a:r>
          </a:p>
        </p:txBody>
      </p:sp>
    </p:spTree>
    <p:extLst>
      <p:ext uri="{BB962C8B-B14F-4D97-AF65-F5344CB8AC3E}">
        <p14:creationId xmlns:p14="http://schemas.microsoft.com/office/powerpoint/2010/main" val="158631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6B907D18-0E1E-A48E-8C6A-19066D485284}"/>
              </a:ext>
            </a:extLst>
          </p:cNvPr>
          <p:cNvSpPr txBox="1"/>
          <p:nvPr/>
        </p:nvSpPr>
        <p:spPr>
          <a:xfrm>
            <a:off x="1148378" y="1693375"/>
            <a:ext cx="989524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Indien deze vordering wordt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ingediend na 31 augustus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zal deze behandeld worden conform de voorziene spoedprocedure (hoofdstuk 7 juridisch reglement VV).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2800" b="1" dirty="0">
              <a:solidFill>
                <a:srgbClr val="000000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 Landelijke kamer van de Volley-Tuchtraad zal over deze vordering met volledige beoordelingsbevoegdheid en zonder enige beperking kunnen oordelen.</a:t>
            </a:r>
          </a:p>
        </p:txBody>
      </p:sp>
    </p:spTree>
    <p:extLst>
      <p:ext uri="{BB962C8B-B14F-4D97-AF65-F5344CB8AC3E}">
        <p14:creationId xmlns:p14="http://schemas.microsoft.com/office/powerpoint/2010/main" val="27065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408B0DB7-2F46-7FA0-3DB9-3BB68098C7A3}"/>
              </a:ext>
            </a:extLst>
          </p:cNvPr>
          <p:cNvSpPr txBox="1"/>
          <p:nvPr/>
        </p:nvSpPr>
        <p:spPr>
          <a:xfrm>
            <a:off x="1215614" y="1201805"/>
            <a:ext cx="966036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Indien de omstandigheden van de betrokken speler na het einde van de periode waarin een vrijheidsaanvraag kan ingediend worden,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grondig gewijzigd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zijn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srgbClr val="3C3C3C"/>
              </a:solidFill>
              <a:effectLst/>
              <a:highlight>
                <a:srgbClr val="FFFFFF"/>
              </a:highlight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of indien de omstandigheden in de afstanddoende club/ploeg na die periode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grondig gewijzigd 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zijn,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srgbClr val="3C3C3C"/>
              </a:solidFill>
              <a:effectLst/>
              <a:highlight>
                <a:srgbClr val="FFFFFF"/>
              </a:highlight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zal d</a:t>
            </a: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 Landelijke kamer van de Volley-Tuchtraad de gevraagde transfer alsnog toestaan.</a:t>
            </a: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kumimoji="0" lang="nl-B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8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DE7F851-42B4-0C34-C339-2393B18BF497}"/>
              </a:ext>
            </a:extLst>
          </p:cNvPr>
          <p:cNvSpPr txBox="1"/>
          <p:nvPr/>
        </p:nvSpPr>
        <p:spPr>
          <a:xfrm>
            <a:off x="1385495" y="1012954"/>
            <a:ext cx="942100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Als de betrokken speler (jeugd of senior) in het lopende seizoen al gespeeld heeft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(dit is effectief op het terrein gestaan in de reguliere of bekercompetitie, in reserve of hoofdwedstrijd)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2800" b="1" dirty="0">
              <a:solidFill>
                <a:srgbClr val="000000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mag hij dat seizoen bij de rechtverkrijgende vereniging niet meer aantreden in de reeks waarin hij dat seizoen reeds gespeeld heeft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(uitgezonderd de jeugdreeks van zijn leeftijd),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sz="2800" b="1" dirty="0">
              <a:solidFill>
                <a:srgbClr val="000000"/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dit om mogelijke competitievervalsing te vermijden.</a:t>
            </a:r>
            <a:endParaRPr kumimoji="0" lang="nl-B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4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471</Words>
  <Application>Microsoft Office PowerPoint</Application>
  <PresentationFormat>Breedbeeld</PresentationFormat>
  <Paragraphs>54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Tahoma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 van rentergem</dc:creator>
  <cp:lastModifiedBy>René Ooms</cp:lastModifiedBy>
  <cp:revision>2</cp:revision>
  <dcterms:created xsi:type="dcterms:W3CDTF">2024-04-24T11:37:15Z</dcterms:created>
  <dcterms:modified xsi:type="dcterms:W3CDTF">2024-05-28T16:19:24Z</dcterms:modified>
</cp:coreProperties>
</file>